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35"/>
  </p:notesMasterIdLst>
  <p:handoutMasterIdLst>
    <p:handoutMasterId r:id="rId36"/>
  </p:handoutMasterIdLst>
  <p:sldIdLst>
    <p:sldId id="277" r:id="rId4"/>
    <p:sldId id="408" r:id="rId5"/>
    <p:sldId id="399" r:id="rId6"/>
    <p:sldId id="400" r:id="rId7"/>
    <p:sldId id="401" r:id="rId8"/>
    <p:sldId id="402" r:id="rId9"/>
    <p:sldId id="403" r:id="rId10"/>
    <p:sldId id="421" r:id="rId11"/>
    <p:sldId id="422" r:id="rId12"/>
    <p:sldId id="423" r:id="rId13"/>
    <p:sldId id="424" r:id="rId14"/>
    <p:sldId id="425" r:id="rId15"/>
    <p:sldId id="426" r:id="rId16"/>
    <p:sldId id="427" r:id="rId17"/>
    <p:sldId id="404" r:id="rId18"/>
    <p:sldId id="429" r:id="rId19"/>
    <p:sldId id="428" r:id="rId20"/>
    <p:sldId id="430" r:id="rId21"/>
    <p:sldId id="431" r:id="rId22"/>
    <p:sldId id="405" r:id="rId23"/>
    <p:sldId id="406" r:id="rId24"/>
    <p:sldId id="409" r:id="rId25"/>
    <p:sldId id="410" r:id="rId26"/>
    <p:sldId id="432" r:id="rId27"/>
    <p:sldId id="433" r:id="rId28"/>
    <p:sldId id="434" r:id="rId29"/>
    <p:sldId id="415" r:id="rId30"/>
    <p:sldId id="417" r:id="rId31"/>
    <p:sldId id="420" r:id="rId32"/>
    <p:sldId id="435" r:id="rId33"/>
    <p:sldId id="4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62" d="100"/>
          <a:sy n="62" d="100"/>
        </p:scale>
        <p:origin x="1016" y="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0008"/>
    </p:cViewPr>
  </p:sorter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8" y="10274"/>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INTERNET OF THINGS</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030415" y="237585"/>
            <a:ext cx="10301981"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7200" b="1" dirty="0"/>
              <a:t> </a:t>
            </a:r>
            <a:r>
              <a:rPr lang="en-US" sz="5400" b="1" dirty="0"/>
              <a:t>Smart Home Electrical System</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432782" cy="1323439"/>
          </a:xfrm>
          <a:prstGeom prst="rect">
            <a:avLst/>
          </a:prstGeom>
          <a:noFill/>
        </p:spPr>
        <p:txBody>
          <a:bodyPr wrap="none" rtlCol="0">
            <a:spAutoFit/>
          </a:bodyPr>
          <a:lstStyle/>
          <a:p>
            <a:r>
              <a:rPr lang="en-US" sz="2000" b="1" dirty="0"/>
              <a:t>Submitted by: </a:t>
            </a:r>
          </a:p>
          <a:p>
            <a:r>
              <a:rPr lang="en-US" sz="2000" dirty="0"/>
              <a:t>Shinde Smita Shahaji</a:t>
            </a:r>
          </a:p>
          <a:p>
            <a:r>
              <a:rPr lang="en-US" sz="2000" dirty="0"/>
              <a:t>20BCS4643 </a:t>
            </a:r>
          </a:p>
          <a:p>
            <a:endParaRPr lang="en-US" sz="2000" dirty="0"/>
          </a:p>
        </p:txBody>
      </p:sp>
      <p:sp>
        <p:nvSpPr>
          <p:cNvPr id="6" name="TextBox 5"/>
          <p:cNvSpPr txBox="1"/>
          <p:nvPr/>
        </p:nvSpPr>
        <p:spPr>
          <a:xfrm>
            <a:off x="7681250" y="4725655"/>
            <a:ext cx="3276987" cy="1015663"/>
          </a:xfrm>
          <a:prstGeom prst="rect">
            <a:avLst/>
          </a:prstGeom>
          <a:noFill/>
        </p:spPr>
        <p:txBody>
          <a:bodyPr wrap="none" rtlCol="0">
            <a:spAutoFit/>
          </a:bodyPr>
          <a:lstStyle/>
          <a:p>
            <a:r>
              <a:rPr lang="en-US" sz="2000" b="1" dirty="0"/>
              <a:t>Under the Supervision of: </a:t>
            </a:r>
            <a:endParaRPr lang="en-US" sz="2000" dirty="0"/>
          </a:p>
          <a:p>
            <a:r>
              <a:rPr lang="en-US" sz="2000" dirty="0"/>
              <a:t>Ms. </a:t>
            </a:r>
            <a:r>
              <a:rPr lang="en-US" sz="2000" dirty="0" err="1"/>
              <a:t>Shubhangi</a:t>
            </a:r>
            <a:r>
              <a:rPr lang="en-US" sz="2000" dirty="0"/>
              <a:t> Mishra Ma’am</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a:bodyPr>
          <a:lstStyle/>
          <a:p>
            <a:pPr marL="0" indent="0">
              <a:buNone/>
            </a:pPr>
            <a:r>
              <a:rPr lang="en-US" sz="1800" b="1" spc="-10" dirty="0">
                <a:effectLst/>
                <a:latin typeface="Times New Roman" panose="02020603050405020304" pitchFamily="18" charset="0"/>
                <a:ea typeface="Times New Roman" panose="02020603050405020304" pitchFamily="18" charset="0"/>
              </a:rPr>
              <a:t>3. MQ2 Sensor</a:t>
            </a:r>
            <a:endParaRPr lang="en-US" sz="1800" dirty="0">
              <a:effectLst/>
              <a:latin typeface="Times New Roman" panose="02020603050405020304" pitchFamily="18" charset="0"/>
              <a:ea typeface="Times New Roman" panose="02020603050405020304" pitchFamily="18" charset="0"/>
            </a:endParaRPr>
          </a:p>
          <a:p>
            <a:r>
              <a:rPr lang="en-US" sz="1800" spc="-10" dirty="0">
                <a:effectLst/>
                <a:latin typeface="Times New Roman" panose="02020603050405020304" pitchFamily="18" charset="0"/>
                <a:ea typeface="Times New Roman" panose="02020603050405020304" pitchFamily="18" charset="0"/>
              </a:rPr>
              <a:t>The MQ2 gas sensor is capable of detecting various gases, including methane, propane, and carbon monoxide. It plays a crucial role in the system by identifying gas leaks and ensuring immediate alerts to prevent potential hazards.</a:t>
            </a:r>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sz="1800" spc="-10" dirty="0">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Figure 3. MQ2 sensor(Gas sensor)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6" name="Picture 5">
            <a:extLst>
              <a:ext uri="{FF2B5EF4-FFF2-40B4-BE49-F238E27FC236}">
                <a16:creationId xmlns:a16="http://schemas.microsoft.com/office/drawing/2014/main" id="{54362907-4940-49B9-AF36-251354866DCE}"/>
              </a:ext>
            </a:extLst>
          </p:cNvPr>
          <p:cNvPicPr/>
          <p:nvPr/>
        </p:nvPicPr>
        <p:blipFill>
          <a:blip r:embed="rId2"/>
          <a:stretch>
            <a:fillRect/>
          </a:stretch>
        </p:blipFill>
        <p:spPr>
          <a:xfrm>
            <a:off x="4555490" y="2920047"/>
            <a:ext cx="2522220" cy="162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954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a:bodyPr>
          <a:lstStyle/>
          <a:p>
            <a:pPr marL="0" marR="266700" lvl="0" indent="0" algn="just">
              <a:lnSpc>
                <a:spcPct val="151000"/>
              </a:lnSpc>
              <a:spcBef>
                <a:spcPts val="815"/>
              </a:spcBef>
              <a:spcAft>
                <a:spcPts val="0"/>
              </a:spcAft>
              <a:buNone/>
            </a:pPr>
            <a:r>
              <a:rPr lang="en-US" sz="1800" b="1" spc="-10" dirty="0">
                <a:effectLst/>
                <a:latin typeface="Times New Roman" panose="02020603050405020304" pitchFamily="18" charset="0"/>
                <a:ea typeface="Times New Roman" panose="02020603050405020304" pitchFamily="18" charset="0"/>
              </a:rPr>
              <a:t>4. Buzzer</a:t>
            </a:r>
            <a:endParaRPr lang="en-US" sz="1800" dirty="0">
              <a:effectLst/>
              <a:latin typeface="Times New Roman" panose="02020603050405020304" pitchFamily="18" charset="0"/>
              <a:ea typeface="Times New Roman" panose="02020603050405020304" pitchFamily="18" charset="0"/>
            </a:endParaRPr>
          </a:p>
          <a:p>
            <a:pPr marL="457200" marR="266700" algn="just">
              <a:lnSpc>
                <a:spcPct val="151000"/>
              </a:lnSpc>
              <a:spcBef>
                <a:spcPts val="815"/>
              </a:spcBef>
              <a:spcAft>
                <a:spcPts val="0"/>
              </a:spcAft>
            </a:pPr>
            <a:r>
              <a:rPr lang="en-US" sz="1800" spc="-10" dirty="0">
                <a:effectLst/>
                <a:latin typeface="Times New Roman" panose="02020603050405020304" pitchFamily="18" charset="0"/>
                <a:ea typeface="Times New Roman" panose="02020603050405020304" pitchFamily="18" charset="0"/>
              </a:rPr>
              <a:t>The buzzer is an audible signaling device that produces sound when activated. In this system, it serves as an alarm, sounding when the MQ2 sensor detects dangerous gas levels, alerting occupants to the presence of gas leaks.</a:t>
            </a:r>
          </a:p>
          <a:p>
            <a:pPr marR="266700" indent="0" algn="just">
              <a:lnSpc>
                <a:spcPct val="151000"/>
              </a:lnSpc>
              <a:spcBef>
                <a:spcPts val="815"/>
              </a:spcBef>
              <a:spcAft>
                <a:spcPts val="0"/>
              </a:spcAft>
              <a:buNone/>
            </a:pPr>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sz="1800" spc="-10" dirty="0">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Figure 4. Buzzer </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id="{009EC4ED-8819-4210-9997-CC8D3ADBBDD5}"/>
              </a:ext>
            </a:extLst>
          </p:cNvPr>
          <p:cNvPicPr/>
          <p:nvPr/>
        </p:nvPicPr>
        <p:blipFill>
          <a:blip r:embed="rId2"/>
          <a:stretch>
            <a:fillRect/>
          </a:stretch>
        </p:blipFill>
        <p:spPr>
          <a:xfrm>
            <a:off x="5302250" y="3400425"/>
            <a:ext cx="1555750" cy="1530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227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lnSpcReduction="10000"/>
          </a:bodyPr>
          <a:lstStyle/>
          <a:p>
            <a:pPr marL="344170" marR="266700" indent="0" algn="just">
              <a:lnSpc>
                <a:spcPct val="151000"/>
              </a:lnSpc>
              <a:spcBef>
                <a:spcPts val="815"/>
              </a:spcBef>
              <a:spcAft>
                <a:spcPts val="0"/>
              </a:spcAft>
              <a:buNone/>
            </a:pPr>
            <a:r>
              <a:rPr lang="en-US" sz="1800" b="1" spc="-10" dirty="0">
                <a:effectLst/>
                <a:latin typeface="Times New Roman" panose="02020603050405020304" pitchFamily="18" charset="0"/>
                <a:ea typeface="Times New Roman" panose="02020603050405020304" pitchFamily="18" charset="0"/>
              </a:rPr>
              <a:t>5. DHT11 Sensor</a:t>
            </a:r>
            <a:endParaRPr lang="en-US" sz="1800" dirty="0">
              <a:effectLst/>
              <a:latin typeface="Times New Roman" panose="02020603050405020304" pitchFamily="18" charset="0"/>
              <a:ea typeface="Times New Roman" panose="02020603050405020304" pitchFamily="18" charset="0"/>
            </a:endParaRPr>
          </a:p>
          <a:p>
            <a:pPr marL="629920" marR="266700" indent="-285750" algn="just">
              <a:lnSpc>
                <a:spcPct val="151000"/>
              </a:lnSpc>
              <a:spcBef>
                <a:spcPts val="815"/>
              </a:spcBef>
            </a:pPr>
            <a:r>
              <a:rPr lang="en-US" sz="1800" spc="-10" dirty="0">
                <a:effectLst/>
                <a:latin typeface="Times New Roman" panose="02020603050405020304" pitchFamily="18" charset="0"/>
                <a:ea typeface="Times New Roman" panose="02020603050405020304" pitchFamily="18" charset="0"/>
              </a:rPr>
              <a:t>The DHT11 sensor measures temperature and humidity. In the smart home system, it monitors room temperature. When the temperature exceeds a predefined threshold, it triggers the automatic operation of the fan to maintain a comfortable environment.</a:t>
            </a:r>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sz="1800" spc="-10" dirty="0">
                <a:effectLst/>
                <a:latin typeface="Times New Roman" panose="02020603050405020304" pitchFamily="18" charset="0"/>
                <a:ea typeface="Times New Roman" panose="02020603050405020304" pitchFamily="18" charset="0"/>
              </a:rPr>
              <a:t>                                                     Figure 5. DHT11 (temperature and humidity sensor)</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A0DA76C9-5FB1-4F97-897A-F9211AC6F580}"/>
              </a:ext>
            </a:extLst>
          </p:cNvPr>
          <p:cNvPicPr/>
          <p:nvPr/>
        </p:nvPicPr>
        <p:blipFill rotWithShape="1">
          <a:blip r:embed="rId2"/>
          <a:srcRect l="2097"/>
          <a:stretch/>
        </p:blipFill>
        <p:spPr bwMode="auto">
          <a:xfrm>
            <a:off x="4902741" y="3346314"/>
            <a:ext cx="2831628" cy="2093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5222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66000"/>
            <a:lum/>
          </a:blip>
          <a:srcRect/>
          <a:stretch>
            <a:fillRect l="1000" t="-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a:bodyPr>
          <a:lstStyle/>
          <a:p>
            <a:pPr marL="344170" marR="266700" indent="0" algn="just">
              <a:lnSpc>
                <a:spcPct val="151000"/>
              </a:lnSpc>
              <a:spcBef>
                <a:spcPts val="815"/>
              </a:spcBef>
              <a:spcAft>
                <a:spcPts val="0"/>
              </a:spcAft>
              <a:buNone/>
            </a:pPr>
            <a:r>
              <a:rPr lang="en-US" sz="1800" b="1" spc="-10" dirty="0">
                <a:effectLst/>
                <a:latin typeface="Times New Roman" panose="02020603050405020304" pitchFamily="18" charset="0"/>
                <a:ea typeface="Times New Roman" panose="02020603050405020304" pitchFamily="18" charset="0"/>
              </a:rPr>
              <a:t>6. LED (Light-Emitting Diode)</a:t>
            </a:r>
            <a:endParaRPr lang="en-US" sz="1800" dirty="0">
              <a:effectLst/>
              <a:latin typeface="Times New Roman" panose="02020603050405020304" pitchFamily="18" charset="0"/>
              <a:ea typeface="Times New Roman" panose="02020603050405020304" pitchFamily="18" charset="0"/>
            </a:endParaRPr>
          </a:p>
          <a:p>
            <a:pPr marL="629920" marR="266700" indent="-285750" algn="just">
              <a:lnSpc>
                <a:spcPct val="151000"/>
              </a:lnSpc>
              <a:spcBef>
                <a:spcPts val="815"/>
              </a:spcBef>
            </a:pPr>
            <a:r>
              <a:rPr lang="en-US" sz="1800" spc="-10" dirty="0">
                <a:effectLst/>
                <a:latin typeface="Times New Roman" panose="02020603050405020304" pitchFamily="18" charset="0"/>
                <a:ea typeface="Times New Roman" panose="02020603050405020304" pitchFamily="18" charset="0"/>
              </a:rPr>
              <a:t>The LED is a semiconductor light source that emits light when an electric current passes through it. In this context, LEDs are used as indicator lights, providing visual cues when the system is active or responding to sensor inputs.</a:t>
            </a:r>
            <a:endParaRPr lang="en-US" sz="1800" dirty="0">
              <a:effectLst/>
              <a:latin typeface="Times New Roman" panose="02020603050405020304" pitchFamily="18" charset="0"/>
              <a:ea typeface="Times New Roman" panose="02020603050405020304" pitchFamily="18" charset="0"/>
            </a:endParaRPr>
          </a:p>
          <a:p>
            <a:pPr marL="0" marR="266700" lvl="0" indent="0" algn="just">
              <a:lnSpc>
                <a:spcPct val="151000"/>
              </a:lnSpc>
              <a:spcBef>
                <a:spcPts val="815"/>
              </a:spcBef>
              <a:spcAft>
                <a:spcPts val="0"/>
              </a:spcAft>
              <a:buNone/>
            </a:pPr>
            <a:endParaRPr lang="en-US" sz="1800" kern="0" spc="-1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1800" kern="0" spc="-10" dirty="0">
                <a:effectLst/>
                <a:latin typeface="Times New Roman" panose="02020603050405020304" pitchFamily="18" charset="0"/>
                <a:ea typeface="Times New Roman" panose="02020603050405020304" pitchFamily="18" charset="0"/>
              </a:rPr>
              <a:t>                                                                                  Figure 6. Led</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11" name="Picture 10">
            <a:extLst>
              <a:ext uri="{FF2B5EF4-FFF2-40B4-BE49-F238E27FC236}">
                <a16:creationId xmlns:a16="http://schemas.microsoft.com/office/drawing/2014/main" id="{2A4F098C-4721-43EB-AD43-2A4F0C14011B}"/>
              </a:ext>
            </a:extLst>
          </p:cNvPr>
          <p:cNvPicPr/>
          <p:nvPr/>
        </p:nvPicPr>
        <p:blipFill>
          <a:blip r:embed="rId3"/>
          <a:stretch>
            <a:fillRect/>
          </a:stretch>
        </p:blipFill>
        <p:spPr>
          <a:xfrm>
            <a:off x="4992771" y="3382545"/>
            <a:ext cx="1917700" cy="1536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243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a:bodyPr>
          <a:lstStyle/>
          <a:p>
            <a:pPr marL="0" indent="0">
              <a:buNone/>
            </a:pPr>
            <a:r>
              <a:rPr lang="en-US" sz="1800" b="1" kern="0" spc="-10" dirty="0">
                <a:effectLst/>
                <a:latin typeface="Times New Roman" panose="02020603050405020304" pitchFamily="18" charset="0"/>
                <a:ea typeface="Times New Roman" panose="02020603050405020304" pitchFamily="18" charset="0"/>
              </a:rPr>
              <a:t>7. Resistor</a:t>
            </a:r>
          </a:p>
          <a:p>
            <a:r>
              <a:rPr lang="en-US" sz="1800" spc="-10" dirty="0">
                <a:effectLst/>
                <a:latin typeface="Times New Roman" panose="02020603050405020304" pitchFamily="18" charset="0"/>
                <a:ea typeface="Times New Roman" panose="02020603050405020304" pitchFamily="18" charset="0"/>
              </a:rPr>
              <a:t>A resistor is an electronic component that limits or regulates the flow of electric current in a circuit. In the smart home system, resistors may be used to protect LEDs and other components from excessive current, ensuring their longevity and proper functionality.</a:t>
            </a:r>
          </a:p>
          <a:p>
            <a:pPr marL="0" indent="0">
              <a:buNone/>
            </a:pPr>
            <a:endParaRPr lang="en-US" sz="1800" spc="-10" dirty="0">
              <a:latin typeface="Times New Roman" panose="02020603050405020304" pitchFamily="18" charset="0"/>
              <a:ea typeface="Times New Roman" panose="02020603050405020304" pitchFamily="18" charset="0"/>
            </a:endParaRPr>
          </a:p>
          <a:p>
            <a:pPr marL="0" indent="0">
              <a:buNone/>
            </a:pPr>
            <a:endParaRPr lang="en-US" sz="1800" spc="-10" dirty="0">
              <a:effectLst/>
              <a:latin typeface="Times New Roman" panose="02020603050405020304" pitchFamily="18" charset="0"/>
              <a:ea typeface="Times New Roman" panose="02020603050405020304" pitchFamily="18" charset="0"/>
            </a:endParaRPr>
          </a:p>
          <a:p>
            <a:pPr marL="0" indent="0">
              <a:buNone/>
            </a:pPr>
            <a:endParaRPr lang="en-US" sz="1800" spc="-10" dirty="0">
              <a:latin typeface="Times New Roman" panose="02020603050405020304" pitchFamily="18" charset="0"/>
              <a:ea typeface="Times New Roman" panose="02020603050405020304" pitchFamily="18" charset="0"/>
            </a:endParaRPr>
          </a:p>
          <a:p>
            <a:pPr marL="0" indent="0">
              <a:buNone/>
            </a:pPr>
            <a:endParaRPr lang="en-US" sz="1800" spc="-10" dirty="0">
              <a:effectLst/>
              <a:latin typeface="Times New Roman" panose="02020603050405020304" pitchFamily="18" charset="0"/>
              <a:ea typeface="Times New Roman" panose="02020603050405020304" pitchFamily="18" charset="0"/>
            </a:endParaRPr>
          </a:p>
          <a:p>
            <a:pPr marL="0" indent="0">
              <a:buNone/>
            </a:pPr>
            <a:endParaRPr lang="en-US" sz="1800" spc="-10" dirty="0">
              <a:latin typeface="Times New Roman" panose="02020603050405020304" pitchFamily="18" charset="0"/>
              <a:ea typeface="Times New Roman" panose="02020603050405020304" pitchFamily="18" charset="0"/>
            </a:endParaRPr>
          </a:p>
          <a:p>
            <a:pPr marL="0" indent="0">
              <a:buNone/>
            </a:pPr>
            <a:endParaRPr lang="en-US" sz="1800" spc="-10" dirty="0">
              <a:effectLst/>
              <a:latin typeface="Times New Roman" panose="02020603050405020304" pitchFamily="18" charset="0"/>
              <a:ea typeface="Times New Roman" panose="02020603050405020304" pitchFamily="18" charset="0"/>
            </a:endParaRPr>
          </a:p>
          <a:p>
            <a:pPr marL="0" indent="0">
              <a:buNone/>
            </a:pPr>
            <a:endParaRPr lang="en-US" sz="1800" spc="-10" dirty="0">
              <a:effectLst/>
              <a:latin typeface="Times New Roman" panose="02020603050405020304" pitchFamily="18" charset="0"/>
              <a:ea typeface="Times New Roman" panose="02020603050405020304" pitchFamily="18" charset="0"/>
            </a:endParaRPr>
          </a:p>
          <a:p>
            <a:pPr marL="0" indent="0">
              <a:buNone/>
            </a:pPr>
            <a:r>
              <a:rPr lang="en-US" sz="1800" spc="-10" dirty="0">
                <a:effectLst/>
                <a:latin typeface="Times New Roman" panose="02020603050405020304" pitchFamily="18" charset="0"/>
                <a:ea typeface="Times New Roman" panose="02020603050405020304" pitchFamily="18" charset="0"/>
              </a:rPr>
              <a:t>                                                                                Figure 7. Resistor </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b="1" kern="0" spc="-1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6" name="Picture 5">
            <a:extLst>
              <a:ext uri="{FF2B5EF4-FFF2-40B4-BE49-F238E27FC236}">
                <a16:creationId xmlns:a16="http://schemas.microsoft.com/office/drawing/2014/main" id="{549B1573-E3D3-4569-910A-205EF52EFAE6}"/>
              </a:ext>
            </a:extLst>
          </p:cNvPr>
          <p:cNvPicPr/>
          <p:nvPr/>
        </p:nvPicPr>
        <p:blipFill>
          <a:blip r:embed="rId2"/>
          <a:stretch>
            <a:fillRect/>
          </a:stretch>
        </p:blipFill>
        <p:spPr>
          <a:xfrm>
            <a:off x="4629334" y="2948606"/>
            <a:ext cx="3029585" cy="2115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272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Software System</a:t>
            </a:r>
            <a:endParaRPr lang="en-US" dirty="0"/>
          </a:p>
        </p:txBody>
      </p:sp>
      <p:sp>
        <p:nvSpPr>
          <p:cNvPr id="3" name="Content Placeholder 2"/>
          <p:cNvSpPr>
            <a:spLocks noGrp="1"/>
          </p:cNvSpPr>
          <p:nvPr>
            <p:ph idx="1"/>
          </p:nvPr>
        </p:nvSpPr>
        <p:spPr/>
        <p:txBody>
          <a:bodyPr>
            <a:normAutofit/>
          </a:bodyPr>
          <a:lstStyle/>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Centralized Control:</a:t>
            </a:r>
            <a:r>
              <a:rPr lang="en-US" sz="2400" b="0" i="0" dirty="0">
                <a:effectLst/>
                <a:latin typeface="Times New Roman" panose="02020603050405020304" pitchFamily="18" charset="0"/>
                <a:cs typeface="Times New Roman" panose="02020603050405020304" pitchFamily="18" charset="0"/>
              </a:rPr>
              <a:t> Develop software for real-time monitoring and control.</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User Interface:</a:t>
            </a:r>
            <a:r>
              <a:rPr lang="en-US" sz="2400" b="0" i="0" dirty="0">
                <a:effectLst/>
                <a:latin typeface="Times New Roman" panose="02020603050405020304" pitchFamily="18" charset="0"/>
                <a:cs typeface="Times New Roman" panose="02020603050405020304" pitchFamily="18" charset="0"/>
              </a:rPr>
              <a:t> Create a user-friendly interface (mobile app/web) for device management.</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Automation Rules:</a:t>
            </a:r>
            <a:r>
              <a:rPr lang="en-US" sz="2400" b="0" i="0" dirty="0">
                <a:effectLst/>
                <a:latin typeface="Times New Roman" panose="02020603050405020304" pitchFamily="18" charset="0"/>
                <a:cs typeface="Times New Roman" panose="02020603050405020304" pitchFamily="18" charset="0"/>
              </a:rPr>
              <a:t> Implement logic to automate device behavior based on sensor inputs.</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Voice Command Integration (Optional):</a:t>
            </a:r>
            <a:r>
              <a:rPr lang="en-US" sz="2400" b="0" i="0" dirty="0">
                <a:effectLst/>
                <a:latin typeface="Times New Roman" panose="02020603050405020304" pitchFamily="18" charset="0"/>
                <a:cs typeface="Times New Roman" panose="02020603050405020304" pitchFamily="18" charset="0"/>
              </a:rPr>
              <a:t> Develop voice recognition to enable control through voice commands.</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Data Analytics:</a:t>
            </a:r>
            <a:r>
              <a:rPr lang="en-US" sz="2400" b="0" i="0" dirty="0">
                <a:effectLst/>
                <a:latin typeface="Times New Roman" panose="02020603050405020304" pitchFamily="18" charset="0"/>
                <a:cs typeface="Times New Roman" panose="02020603050405020304" pitchFamily="18" charset="0"/>
              </a:rPr>
              <a:t> Collect and analyze usage data for insights into energy consumption patterns.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4003662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Software System</a:t>
            </a:r>
            <a:endParaRPr lang="en-US" dirty="0"/>
          </a:p>
        </p:txBody>
      </p:sp>
      <p:sp>
        <p:nvSpPr>
          <p:cNvPr id="3" name="Content Placeholder 2"/>
          <p:cNvSpPr>
            <a:spLocks noGrp="1"/>
          </p:cNvSpPr>
          <p:nvPr>
            <p:ph idx="1"/>
          </p:nvPr>
        </p:nvSpPr>
        <p:spPr/>
        <p:txBody>
          <a:bodyPr>
            <a:normAutofit/>
          </a:bodyPr>
          <a:lstStyle/>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Centralized Control:</a:t>
            </a:r>
            <a:r>
              <a:rPr lang="en-US" sz="2400" b="0" i="0" dirty="0">
                <a:effectLst/>
                <a:latin typeface="Times New Roman" panose="02020603050405020304" pitchFamily="18" charset="0"/>
                <a:cs typeface="Times New Roman" panose="02020603050405020304" pitchFamily="18" charset="0"/>
              </a:rPr>
              <a:t> Develop software for real-time monitoring and control.</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User Interface:</a:t>
            </a:r>
            <a:r>
              <a:rPr lang="en-US" sz="2400" b="0" i="0" dirty="0">
                <a:effectLst/>
                <a:latin typeface="Times New Roman" panose="02020603050405020304" pitchFamily="18" charset="0"/>
                <a:cs typeface="Times New Roman" panose="02020603050405020304" pitchFamily="18" charset="0"/>
              </a:rPr>
              <a:t> Create a user-friendly interface (mobile app/web) for device management.</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Automation Rules:</a:t>
            </a:r>
            <a:r>
              <a:rPr lang="en-US" sz="2400" b="0" i="0" dirty="0">
                <a:effectLst/>
                <a:latin typeface="Times New Roman" panose="02020603050405020304" pitchFamily="18" charset="0"/>
                <a:cs typeface="Times New Roman" panose="02020603050405020304" pitchFamily="18" charset="0"/>
              </a:rPr>
              <a:t> Implement logic to automate device behavior based on sensor inputs.</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Voice Command Integration (Optional):</a:t>
            </a:r>
            <a:r>
              <a:rPr lang="en-US" sz="2400" b="0" i="0" dirty="0">
                <a:effectLst/>
                <a:latin typeface="Times New Roman" panose="02020603050405020304" pitchFamily="18" charset="0"/>
                <a:cs typeface="Times New Roman" panose="02020603050405020304" pitchFamily="18" charset="0"/>
              </a:rPr>
              <a:t> Develop voice recognition to enable control through voice commands.</a:t>
            </a:r>
          </a:p>
          <a:p>
            <a:pPr algn="l">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Data Analytics:</a:t>
            </a:r>
            <a:r>
              <a:rPr lang="en-US" sz="2400" b="0" i="0" dirty="0">
                <a:effectLst/>
                <a:latin typeface="Times New Roman" panose="02020603050405020304" pitchFamily="18" charset="0"/>
                <a:cs typeface="Times New Roman" panose="02020603050405020304" pitchFamily="18" charset="0"/>
              </a:rPr>
              <a:t> Collect and analyze usage data for insights into energy consumption patterns.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138087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Software Specification</a:t>
            </a:r>
            <a:endParaRPr lang="en-US" dirty="0"/>
          </a:p>
        </p:txBody>
      </p:sp>
      <p:sp>
        <p:nvSpPr>
          <p:cNvPr id="3" name="Content Placeholder 2"/>
          <p:cNvSpPr>
            <a:spLocks noGrp="1"/>
          </p:cNvSpPr>
          <p:nvPr>
            <p:ph idx="1"/>
          </p:nvPr>
        </p:nvSpPr>
        <p:spPr>
          <a:xfrm>
            <a:off x="863028" y="1489753"/>
            <a:ext cx="10490771" cy="4687210"/>
          </a:xfrm>
        </p:spPr>
        <p:txBody>
          <a:bodyPr>
            <a:normAutofit/>
          </a:bodyPr>
          <a:lstStyle/>
          <a:p>
            <a:r>
              <a:rPr lang="en-US" sz="1800" dirty="0">
                <a:effectLst/>
                <a:latin typeface="Times New Roman" panose="02020603050405020304" pitchFamily="18" charset="0"/>
                <a:ea typeface="Times New Roman" panose="02020603050405020304" pitchFamily="18" charset="0"/>
              </a:rPr>
              <a:t>Operating</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Raspberry</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Pi</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powered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[specify</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operating system, e.g., Raspbian], tailored for optimal performance.</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pic>
        <p:nvPicPr>
          <p:cNvPr id="5" name="Picture 4">
            <a:extLst>
              <a:ext uri="{FF2B5EF4-FFF2-40B4-BE49-F238E27FC236}">
                <a16:creationId xmlns:a16="http://schemas.microsoft.com/office/drawing/2014/main" id="{6990CE6C-C709-4FF9-8C58-217A1296F593}"/>
              </a:ext>
            </a:extLst>
          </p:cNvPr>
          <p:cNvPicPr/>
          <p:nvPr/>
        </p:nvPicPr>
        <p:blipFill>
          <a:blip r:embed="rId2"/>
          <a:stretch>
            <a:fillRect/>
          </a:stretch>
        </p:blipFill>
        <p:spPr>
          <a:xfrm>
            <a:off x="4788384" y="2232660"/>
            <a:ext cx="2647315" cy="2392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33ADE12-B007-4ED3-9F8D-F9D167CB00D6}"/>
              </a:ext>
            </a:extLst>
          </p:cNvPr>
          <p:cNvSpPr txBox="1"/>
          <p:nvPr/>
        </p:nvSpPr>
        <p:spPr>
          <a:xfrm>
            <a:off x="3176337" y="4887336"/>
            <a:ext cx="6096000" cy="460191"/>
          </a:xfrm>
          <a:prstGeom prst="rect">
            <a:avLst/>
          </a:prstGeom>
          <a:noFill/>
        </p:spPr>
        <p:txBody>
          <a:bodyPr wrap="square">
            <a:spAutoFit/>
          </a:bodyPr>
          <a:lstStyle/>
          <a:p>
            <a:pPr marL="0" marR="266700" algn="ctr">
              <a:lnSpc>
                <a:spcPct val="151000"/>
              </a:lnSpc>
              <a:spcBef>
                <a:spcPts val="815"/>
              </a:spcBef>
              <a:spcAft>
                <a:spcPts val="0"/>
              </a:spcAft>
            </a:pPr>
            <a:r>
              <a:rPr lang="en-US" sz="1800" dirty="0">
                <a:effectLst/>
                <a:latin typeface="Times New Roman" panose="02020603050405020304" pitchFamily="18" charset="0"/>
                <a:ea typeface="Times New Roman" panose="02020603050405020304" pitchFamily="18" charset="0"/>
              </a:rPr>
              <a:t>Figure 10. Raspbian (OS)</a:t>
            </a:r>
          </a:p>
        </p:txBody>
      </p:sp>
    </p:spTree>
    <p:extLst>
      <p:ext uri="{BB962C8B-B14F-4D97-AF65-F5344CB8AC3E}">
        <p14:creationId xmlns:p14="http://schemas.microsoft.com/office/powerpoint/2010/main" val="47849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Software Specification</a:t>
            </a:r>
            <a:endParaRPr lang="en-US" dirty="0"/>
          </a:p>
        </p:txBody>
      </p:sp>
      <p:sp>
        <p:nvSpPr>
          <p:cNvPr id="3" name="Content Placeholder 2"/>
          <p:cNvSpPr>
            <a:spLocks noGrp="1"/>
          </p:cNvSpPr>
          <p:nvPr>
            <p:ph idx="1"/>
          </p:nvPr>
        </p:nvSpPr>
        <p:spPr/>
        <p:txBody>
          <a:bodyPr>
            <a:normAutofit/>
          </a:bodyPr>
          <a:lstStyle/>
          <a:p>
            <a:pPr marL="0" indent="0">
              <a:buNone/>
            </a:pPr>
            <a:r>
              <a:rPr lang="en-US" sz="1800" b="1" spc="0" dirty="0">
                <a:effectLst/>
                <a:latin typeface="Times New Roman" panose="02020603050405020304" pitchFamily="18" charset="0"/>
                <a:ea typeface="Times New Roman" panose="02020603050405020304" pitchFamily="18" charset="0"/>
              </a:rPr>
              <a:t>MQTT Dashboard :</a:t>
            </a:r>
          </a:p>
          <a:p>
            <a:r>
              <a:rPr lang="en-US" sz="1800" dirty="0">
                <a:effectLst/>
                <a:latin typeface="Times New Roman" panose="02020603050405020304" pitchFamily="18" charset="0"/>
                <a:ea typeface="Times New Roman" panose="02020603050405020304" pitchFamily="18" charset="0"/>
              </a:rPr>
              <a:t>Real-time Data Visualization: MQTT Dashboards allow users to visualize real-time data from various sensors and devices. This data can include temperature readings, humidity levels, motion detection status, and other sensor information.</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pic>
        <p:nvPicPr>
          <p:cNvPr id="5" name="Picture 4">
            <a:extLst>
              <a:ext uri="{FF2B5EF4-FFF2-40B4-BE49-F238E27FC236}">
                <a16:creationId xmlns:a16="http://schemas.microsoft.com/office/drawing/2014/main" id="{7310D42C-B5BC-4CA4-B38B-8D32B0824BF2}"/>
              </a:ext>
            </a:extLst>
          </p:cNvPr>
          <p:cNvPicPr/>
          <p:nvPr/>
        </p:nvPicPr>
        <p:blipFill>
          <a:blip r:embed="rId2"/>
          <a:stretch>
            <a:fillRect/>
          </a:stretch>
        </p:blipFill>
        <p:spPr>
          <a:xfrm>
            <a:off x="4964196" y="3227638"/>
            <a:ext cx="1974850" cy="197485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60390B0-4EF2-46C2-A4C3-F0A51F70E8AB}"/>
              </a:ext>
            </a:extLst>
          </p:cNvPr>
          <p:cNvSpPr txBox="1"/>
          <p:nvPr/>
        </p:nvSpPr>
        <p:spPr>
          <a:xfrm>
            <a:off x="4716378" y="5478197"/>
            <a:ext cx="6096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Figure 11. MQTT Dashboard </a:t>
            </a:r>
            <a:endParaRPr lang="en-US" dirty="0"/>
          </a:p>
        </p:txBody>
      </p:sp>
    </p:spTree>
    <p:extLst>
      <p:ext uri="{BB962C8B-B14F-4D97-AF65-F5344CB8AC3E}">
        <p14:creationId xmlns:p14="http://schemas.microsoft.com/office/powerpoint/2010/main" val="41618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Software Specification</a:t>
            </a:r>
            <a:endParaRPr lang="en-US" dirty="0"/>
          </a:p>
        </p:txBody>
      </p:sp>
      <p:sp>
        <p:nvSpPr>
          <p:cNvPr id="3" name="Content Placeholder 2"/>
          <p:cNvSpPr>
            <a:spLocks noGrp="1"/>
          </p:cNvSpPr>
          <p:nvPr>
            <p:ph idx="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Think Speak : Real-time Data Visualization and it allow users to visualize real-time data from various sensors and devices. This data can include temperature readings, humidity levels, motion detection status, and other sensor information.</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sp>
        <p:nvSpPr>
          <p:cNvPr id="7" name="TextBox 6">
            <a:extLst>
              <a:ext uri="{FF2B5EF4-FFF2-40B4-BE49-F238E27FC236}">
                <a16:creationId xmlns:a16="http://schemas.microsoft.com/office/drawing/2014/main" id="{660390B0-4EF2-46C2-A4C3-F0A51F70E8AB}"/>
              </a:ext>
            </a:extLst>
          </p:cNvPr>
          <p:cNvSpPr txBox="1"/>
          <p:nvPr/>
        </p:nvSpPr>
        <p:spPr>
          <a:xfrm>
            <a:off x="4507832" y="5799039"/>
            <a:ext cx="6112041"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Figure 11. </a:t>
            </a:r>
            <a:r>
              <a:rPr lang="en-US" dirty="0" err="1">
                <a:latin typeface="Times New Roman" panose="02020603050405020304" pitchFamily="18" charset="0"/>
                <a:ea typeface="Times New Roman" panose="02020603050405020304" pitchFamily="18" charset="0"/>
              </a:rPr>
              <a:t>Thimkspeak</a:t>
            </a:r>
            <a:endParaRPr lang="en-US" dirty="0"/>
          </a:p>
        </p:txBody>
      </p:sp>
      <p:pic>
        <p:nvPicPr>
          <p:cNvPr id="10" name="Content Placeholder 6">
            <a:extLst>
              <a:ext uri="{FF2B5EF4-FFF2-40B4-BE49-F238E27FC236}">
                <a16:creationId xmlns:a16="http://schemas.microsoft.com/office/drawing/2014/main" id="{B4D63E53-8141-4C82-94ED-B6FE93CDD0C8}"/>
              </a:ext>
            </a:extLst>
          </p:cNvPr>
          <p:cNvPicPr/>
          <p:nvPr/>
        </p:nvPicPr>
        <p:blipFill>
          <a:blip r:embed="rId2"/>
          <a:stretch>
            <a:fillRect/>
          </a:stretch>
        </p:blipFill>
        <p:spPr>
          <a:xfrm>
            <a:off x="3211763" y="2618957"/>
            <a:ext cx="5511800"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996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818" y="1233030"/>
            <a:ext cx="7501180" cy="1325563"/>
          </a:xfrm>
        </p:spPr>
        <p:txBody>
          <a:bodyPr/>
          <a:lstStyle/>
          <a:p>
            <a:r>
              <a:rPr lang="en-US" b="1" dirty="0"/>
              <a:t>      Smart Home Electrical System</a:t>
            </a:r>
          </a:p>
        </p:txBody>
      </p:sp>
      <p:sp>
        <p:nvSpPr>
          <p:cNvPr id="3" name="Content Placeholder 2"/>
          <p:cNvSpPr>
            <a:spLocks noGrp="1"/>
          </p:cNvSpPr>
          <p:nvPr>
            <p:ph idx="1"/>
          </p:nvPr>
        </p:nvSpPr>
        <p:spPr>
          <a:xfrm>
            <a:off x="1177870" y="3192651"/>
            <a:ext cx="10175929" cy="1596325"/>
          </a:xfrm>
        </p:spPr>
        <p:txBody>
          <a:bodyPr/>
          <a:lstStyle/>
          <a:p>
            <a:r>
              <a:rPr lang="en-US" b="0" i="0" dirty="0">
                <a:effectLst/>
                <a:latin typeface="Times New Roman" panose="02020603050405020304" pitchFamily="18" charset="0"/>
                <a:cs typeface="Times New Roman" panose="02020603050405020304" pitchFamily="18" charset="0"/>
              </a:rPr>
              <a:t>Creating an IoT-based system to intelligently manage the electricity usage within a smart home environment.</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34232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Project Scope</a:t>
            </a:r>
            <a:endParaRPr lang="en-US" dirty="0"/>
          </a:p>
        </p:txBody>
      </p:sp>
      <p:sp>
        <p:nvSpPr>
          <p:cNvPr id="3" name="Content Placeholder 2"/>
          <p:cNvSpPr>
            <a:spLocks noGrp="1"/>
          </p:cNvSpPr>
          <p:nvPr>
            <p:ph idx="1"/>
          </p:nvPr>
        </p:nvSpPr>
        <p:spPr/>
        <p:txBody>
          <a:bodyPr/>
          <a:lstStyle/>
          <a:p>
            <a:pPr marL="0" indent="0" algn="l">
              <a:buNone/>
            </a:pPr>
            <a:r>
              <a:rPr lang="en-US" b="1" i="0" dirty="0">
                <a:effectLst/>
                <a:latin typeface="Times New Roman" panose="02020603050405020304" pitchFamily="18" charset="0"/>
                <a:cs typeface="Times New Roman" panose="02020603050405020304" pitchFamily="18" charset="0"/>
              </a:rPr>
              <a:t>Scope: </a:t>
            </a:r>
          </a:p>
          <a:p>
            <a:r>
              <a:rPr lang="en-US" b="1"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Design and assemble IoT sensors and connect them to electrical devices.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Integrate smart switches and Raspberry Pi for centralized control.</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Develop a user interface for remote device management and automation.</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Optional: Implement voice command recognition for enhanced user interaction.</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Monitor and optimize energy consumption based on usage patterns.</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88046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Implementation Steps:</a:t>
            </a:r>
            <a:endParaRPr lang="en-US" dirty="0"/>
          </a:p>
        </p:txBody>
      </p:sp>
      <p:sp>
        <p:nvSpPr>
          <p:cNvPr id="3" name="Content Placeholder 2"/>
          <p:cNvSpPr>
            <a:spLocks noGrp="1"/>
          </p:cNvSpPr>
          <p:nvPr>
            <p:ph idx="1"/>
          </p:nvPr>
        </p:nvSpPr>
        <p:spPr/>
        <p:txBody>
          <a:bodyPr>
            <a:normAutofit fontScale="77500" lnSpcReduction="20000"/>
          </a:bodyPr>
          <a:lstStyle/>
          <a:p>
            <a:r>
              <a:rPr lang="en-US" b="1" i="0" dirty="0">
                <a:effectLst/>
                <a:latin typeface="Times New Roman" panose="02020603050405020304" pitchFamily="18" charset="0"/>
                <a:cs typeface="Times New Roman" panose="02020603050405020304" pitchFamily="18" charset="0"/>
              </a:rPr>
              <a:t>Sensor Integration:</a:t>
            </a:r>
            <a:r>
              <a:rPr lang="en-US" b="0" i="0" dirty="0">
                <a:effectLst/>
                <a:latin typeface="Times New Roman" panose="02020603050405020304" pitchFamily="18" charset="0"/>
                <a:cs typeface="Times New Roman" panose="02020603050405020304" pitchFamily="18" charset="0"/>
              </a:rPr>
              <a:t> Connect temperature, presence, light, and optional voice sensors to devices.</a:t>
            </a:r>
          </a:p>
          <a:p>
            <a:r>
              <a:rPr lang="en-US" b="1" i="0" dirty="0">
                <a:effectLst/>
                <a:latin typeface="Times New Roman" panose="02020603050405020304" pitchFamily="18" charset="0"/>
                <a:cs typeface="Times New Roman" panose="02020603050405020304" pitchFamily="18" charset="0"/>
              </a:rPr>
              <a:t>Raspberry Pi Setup:</a:t>
            </a:r>
            <a:r>
              <a:rPr lang="en-US" b="0" i="0" dirty="0">
                <a:effectLst/>
                <a:latin typeface="Times New Roman" panose="02020603050405020304" pitchFamily="18" charset="0"/>
                <a:cs typeface="Times New Roman" panose="02020603050405020304" pitchFamily="18" charset="0"/>
              </a:rPr>
              <a:t> Configure Raspberry Pi to communicate with sensors and switches.</a:t>
            </a:r>
          </a:p>
          <a:p>
            <a:r>
              <a:rPr lang="en-US" b="1" i="0" dirty="0">
                <a:effectLst/>
                <a:latin typeface="Times New Roman" panose="02020603050405020304" pitchFamily="18" charset="0"/>
                <a:cs typeface="Times New Roman" panose="02020603050405020304" pitchFamily="18" charset="0"/>
              </a:rPr>
              <a:t>Software Development:</a:t>
            </a:r>
            <a:r>
              <a:rPr lang="en-US" b="0" i="0" dirty="0">
                <a:effectLst/>
                <a:latin typeface="Times New Roman" panose="02020603050405020304" pitchFamily="18" charset="0"/>
                <a:cs typeface="Times New Roman" panose="02020603050405020304" pitchFamily="18" charset="0"/>
              </a:rPr>
              <a:t> Create a software interface for real-time device control and automation.</a:t>
            </a:r>
          </a:p>
          <a:p>
            <a:r>
              <a:rPr lang="en-US" b="1" i="0" dirty="0">
                <a:effectLst/>
                <a:latin typeface="Times New Roman" panose="02020603050405020304" pitchFamily="18" charset="0"/>
                <a:cs typeface="Times New Roman" panose="02020603050405020304" pitchFamily="18" charset="0"/>
              </a:rPr>
              <a:t>User Interface Design:</a:t>
            </a:r>
            <a:r>
              <a:rPr lang="en-US" b="0" i="0" dirty="0">
                <a:effectLst/>
                <a:latin typeface="Times New Roman" panose="02020603050405020304" pitchFamily="18" charset="0"/>
                <a:cs typeface="Times New Roman" panose="02020603050405020304" pitchFamily="18" charset="0"/>
              </a:rPr>
              <a:t> Develop a user-friendly app/web interface for remote management.</a:t>
            </a:r>
          </a:p>
          <a:p>
            <a:r>
              <a:rPr lang="en-US" b="1" i="0" dirty="0">
                <a:effectLst/>
                <a:latin typeface="Times New Roman" panose="02020603050405020304" pitchFamily="18" charset="0"/>
                <a:cs typeface="Times New Roman" panose="02020603050405020304" pitchFamily="18" charset="0"/>
              </a:rPr>
              <a:t>Automation Logic:</a:t>
            </a:r>
            <a:r>
              <a:rPr lang="en-US" b="0" i="0" dirty="0">
                <a:effectLst/>
                <a:latin typeface="Times New Roman" panose="02020603050405020304" pitchFamily="18" charset="0"/>
                <a:cs typeface="Times New Roman" panose="02020603050405020304" pitchFamily="18" charset="0"/>
              </a:rPr>
              <a:t> Implement rules to automate device behavior based on sensor data.</a:t>
            </a:r>
          </a:p>
          <a:p>
            <a:r>
              <a:rPr lang="en-US" b="1" i="0" dirty="0">
                <a:effectLst/>
                <a:latin typeface="Times New Roman" panose="02020603050405020304" pitchFamily="18" charset="0"/>
                <a:cs typeface="Times New Roman" panose="02020603050405020304" pitchFamily="18" charset="0"/>
              </a:rPr>
              <a:t>Optional Voice Integration:</a:t>
            </a:r>
            <a:r>
              <a:rPr lang="en-US" b="0" i="0" dirty="0">
                <a:effectLst/>
                <a:latin typeface="Times New Roman" panose="02020603050405020304" pitchFamily="18" charset="0"/>
                <a:cs typeface="Times New Roman" panose="02020603050405020304" pitchFamily="18" charset="0"/>
              </a:rPr>
              <a:t> If applicable, develop voice command recognition and integration.</a:t>
            </a:r>
          </a:p>
          <a:p>
            <a:r>
              <a:rPr lang="en-US" b="1" i="0" dirty="0">
                <a:effectLst/>
                <a:latin typeface="Times New Roman" panose="02020603050405020304" pitchFamily="18" charset="0"/>
                <a:cs typeface="Times New Roman" panose="02020603050405020304" pitchFamily="18" charset="0"/>
              </a:rPr>
              <a:t>Testing and Iteration:</a:t>
            </a:r>
            <a:r>
              <a:rPr lang="en-US" b="0" i="0" dirty="0">
                <a:effectLst/>
                <a:latin typeface="Times New Roman" panose="02020603050405020304" pitchFamily="18" charset="0"/>
                <a:cs typeface="Times New Roman" panose="02020603050405020304" pitchFamily="18" charset="0"/>
              </a:rPr>
              <a:t> Thoroughly test the system, gather feedback, and make improvements.</a:t>
            </a:r>
          </a:p>
          <a:p>
            <a:r>
              <a:rPr lang="en-US" b="1" i="0" dirty="0">
                <a:effectLst/>
                <a:latin typeface="Times New Roman" panose="02020603050405020304" pitchFamily="18" charset="0"/>
                <a:cs typeface="Times New Roman" panose="02020603050405020304" pitchFamily="18" charset="0"/>
              </a:rPr>
              <a:t>Deployment:</a:t>
            </a:r>
            <a:r>
              <a:rPr lang="en-US" b="0" i="0" dirty="0">
                <a:effectLst/>
                <a:latin typeface="Times New Roman" panose="02020603050405020304" pitchFamily="18" charset="0"/>
                <a:cs typeface="Times New Roman" panose="02020603050405020304" pitchFamily="18" charset="0"/>
              </a:rPr>
              <a:t> Install the system in a real smart home environment for practical use.</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195242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 Used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a:p>
        </p:txBody>
      </p:sp>
      <p:pic>
        <p:nvPicPr>
          <p:cNvPr id="6" name="Picture 5">
            <a:extLst>
              <a:ext uri="{FF2B5EF4-FFF2-40B4-BE49-F238E27FC236}">
                <a16:creationId xmlns:a16="http://schemas.microsoft.com/office/drawing/2014/main" id="{8715F52D-6852-4F1F-8830-F55E9E021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476" y="1560502"/>
            <a:ext cx="8722760" cy="5009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776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Hardware Setup</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23</a:t>
            </a:fld>
            <a:endParaRPr lang="en-US"/>
          </a:p>
        </p:txBody>
      </p:sp>
      <p:pic>
        <p:nvPicPr>
          <p:cNvPr id="8" name="Picture 7">
            <a:extLst>
              <a:ext uri="{FF2B5EF4-FFF2-40B4-BE49-F238E27FC236}">
                <a16:creationId xmlns:a16="http://schemas.microsoft.com/office/drawing/2014/main" id="{D6E3701E-3A44-4968-8ADC-14C0A6F25CB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81726" y="1499234"/>
            <a:ext cx="6930189" cy="40834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4DC9485-FA25-4736-910F-71A31DFA0D23}"/>
              </a:ext>
            </a:extLst>
          </p:cNvPr>
          <p:cNvSpPr txBox="1"/>
          <p:nvPr/>
        </p:nvSpPr>
        <p:spPr>
          <a:xfrm>
            <a:off x="2646948" y="5787422"/>
            <a:ext cx="6096000" cy="360483"/>
          </a:xfrm>
          <a:prstGeom prst="rect">
            <a:avLst/>
          </a:prstGeom>
          <a:noFill/>
        </p:spPr>
        <p:txBody>
          <a:bodyPr wrap="square">
            <a:spAutoFit/>
          </a:bodyPr>
          <a:lstStyle/>
          <a:p>
            <a:pPr marL="0" marR="74295" algn="ctr">
              <a:lnSpc>
                <a:spcPct val="103000"/>
              </a:lnSpc>
              <a:spcBef>
                <a:spcPts val="480"/>
              </a:spcBef>
              <a:spcAft>
                <a:spcPts val="0"/>
              </a:spcAft>
            </a:pPr>
            <a:r>
              <a:rPr lang="en-US" sz="1800" dirty="0">
                <a:effectLst/>
                <a:latin typeface="Times New Roman" panose="02020603050405020304" pitchFamily="18" charset="0"/>
                <a:ea typeface="Times New Roman" panose="02020603050405020304" pitchFamily="18" charset="0"/>
              </a:rPr>
              <a:t>Fig.</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17.</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Hardware</a:t>
            </a:r>
            <a:r>
              <a:rPr lang="en-US" sz="1800" spc="6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Design</a:t>
            </a:r>
            <a:endParaRPr lang="en-US" sz="4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5720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Schematic Representation PCB Design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24</a:t>
            </a:fld>
            <a:endParaRPr lang="en-US"/>
          </a:p>
        </p:txBody>
      </p:sp>
      <p:pic>
        <p:nvPicPr>
          <p:cNvPr id="9" name="Content Placeholder 8">
            <a:extLst>
              <a:ext uri="{FF2B5EF4-FFF2-40B4-BE49-F238E27FC236}">
                <a16:creationId xmlns:a16="http://schemas.microsoft.com/office/drawing/2014/main" id="{A71BDB45-6032-4991-B13D-54ED4D8FA79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3265" y="1752188"/>
            <a:ext cx="6797829" cy="3654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137B29F-D952-47AB-8EBE-C0365BECFD53}"/>
              </a:ext>
            </a:extLst>
          </p:cNvPr>
          <p:cNvSpPr txBox="1"/>
          <p:nvPr/>
        </p:nvSpPr>
        <p:spPr>
          <a:xfrm>
            <a:off x="4940969" y="5734871"/>
            <a:ext cx="609600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Fig.</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18.</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PCB Design </a:t>
            </a:r>
            <a:endParaRPr lang="en-US" dirty="0"/>
          </a:p>
        </p:txBody>
      </p:sp>
    </p:spTree>
    <p:extLst>
      <p:ext uri="{BB962C8B-B14F-4D97-AF65-F5344CB8AC3E}">
        <p14:creationId xmlns:p14="http://schemas.microsoft.com/office/powerpoint/2010/main" val="96400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pic>
        <p:nvPicPr>
          <p:cNvPr id="7" name="Content Placeholder 6">
            <a:extLst>
              <a:ext uri="{FF2B5EF4-FFF2-40B4-BE49-F238E27FC236}">
                <a16:creationId xmlns:a16="http://schemas.microsoft.com/office/drawing/2014/main" id="{AB32A64A-EB07-4994-AD40-7D63F3F22D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0216" y="1730995"/>
            <a:ext cx="4686364" cy="3514773"/>
          </a:xfrm>
          <a:prstGeom prst="rect">
            <a:avLst/>
          </a:prstGeom>
          <a:ln w="38100" cap="sq">
            <a:solidFill>
              <a:schemeClr val="accent4">
                <a:lumMod val="60000"/>
                <a:lumOff val="40000"/>
              </a:schemeClr>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2"/>
          </p:nvPr>
        </p:nvSpPr>
        <p:spPr/>
        <p:txBody>
          <a:bodyPr/>
          <a:lstStyle/>
          <a:p>
            <a:fld id="{BDCDBBEF-AA6C-4BA6-85B2-A17D7F280E38}" type="slidenum">
              <a:rPr lang="en-US" smtClean="0"/>
              <a:pPr/>
              <a:t>25</a:t>
            </a:fld>
            <a:endParaRPr lang="en-US"/>
          </a:p>
        </p:txBody>
      </p:sp>
      <p:pic>
        <p:nvPicPr>
          <p:cNvPr id="5" name="Picture 4">
            <a:extLst>
              <a:ext uri="{FF2B5EF4-FFF2-40B4-BE49-F238E27FC236}">
                <a16:creationId xmlns:a16="http://schemas.microsoft.com/office/drawing/2014/main" id="{88CDB30D-0896-4186-B5C6-1778B0DD44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75283" y="2177598"/>
            <a:ext cx="5088255" cy="381825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26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26</a:t>
            </a:fld>
            <a:endParaRPr lang="en-US"/>
          </a:p>
        </p:txBody>
      </p:sp>
      <p:pic>
        <p:nvPicPr>
          <p:cNvPr id="8" name="Picture 7">
            <a:extLst>
              <a:ext uri="{FF2B5EF4-FFF2-40B4-BE49-F238E27FC236}">
                <a16:creationId xmlns:a16="http://schemas.microsoft.com/office/drawing/2014/main" id="{E32B4F93-9BCC-4EEB-9B12-4522DECD3EEF}"/>
              </a:ext>
            </a:extLst>
          </p:cNvPr>
          <p:cNvPicPr/>
          <p:nvPr/>
        </p:nvPicPr>
        <p:blipFill rotWithShape="1">
          <a:blip r:embed="rId2">
            <a:extLst>
              <a:ext uri="{28A0092B-C50C-407E-A947-70E740481C1C}">
                <a14:useLocalDpi xmlns:a14="http://schemas.microsoft.com/office/drawing/2010/main" val="0"/>
              </a:ext>
            </a:extLst>
          </a:blip>
          <a:srcRect t="39579" b="1"/>
          <a:stretch/>
        </p:blipFill>
        <p:spPr bwMode="auto">
          <a:xfrm>
            <a:off x="825417" y="1459832"/>
            <a:ext cx="6377489" cy="498909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A9C4AFCB-1BD2-4819-BD93-BA349F9FF93E}"/>
              </a:ext>
            </a:extLst>
          </p:cNvPr>
          <p:cNvPicPr/>
          <p:nvPr/>
        </p:nvPicPr>
        <p:blipFill>
          <a:blip r:embed="rId3"/>
          <a:stretch>
            <a:fillRect/>
          </a:stretch>
        </p:blipFill>
        <p:spPr>
          <a:xfrm>
            <a:off x="8101263" y="962526"/>
            <a:ext cx="2384073" cy="5432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2308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Mobile Application Result</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27</a:t>
            </a:fld>
            <a:endParaRPr lang="en-US"/>
          </a:p>
        </p:txBody>
      </p:sp>
      <p:pic>
        <p:nvPicPr>
          <p:cNvPr id="8" name="Content Placeholder 7">
            <a:extLst>
              <a:ext uri="{FF2B5EF4-FFF2-40B4-BE49-F238E27FC236}">
                <a16:creationId xmlns:a16="http://schemas.microsoft.com/office/drawing/2014/main" id="{0C5C305C-B2B1-4177-98A8-0E8FB5232C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76444" y="1649162"/>
            <a:ext cx="195810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69632E3-2360-4D4B-AF2E-58A4A9C3B80B}"/>
              </a:ext>
            </a:extLst>
          </p:cNvPr>
          <p:cNvPicPr/>
          <p:nvPr/>
        </p:nvPicPr>
        <p:blipFill>
          <a:blip r:embed="rId3"/>
          <a:stretch>
            <a:fillRect/>
          </a:stretch>
        </p:blipFill>
        <p:spPr>
          <a:xfrm>
            <a:off x="5694948" y="1604211"/>
            <a:ext cx="2014820" cy="448905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8102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Thinkspeak</a:t>
            </a:r>
            <a:r>
              <a:rPr lang="en-US" b="1" dirty="0"/>
              <a:t> Data Visualization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28</a:t>
            </a:fld>
            <a:endParaRPr lang="en-US"/>
          </a:p>
        </p:txBody>
      </p:sp>
      <p:pic>
        <p:nvPicPr>
          <p:cNvPr id="7" name="Content Placeholder 6">
            <a:extLst>
              <a:ext uri="{FF2B5EF4-FFF2-40B4-BE49-F238E27FC236}">
                <a16:creationId xmlns:a16="http://schemas.microsoft.com/office/drawing/2014/main" id="{B4D63E53-8141-4C82-94ED-B6FE93CDD0C8}"/>
              </a:ext>
            </a:extLst>
          </p:cNvPr>
          <p:cNvPicPr>
            <a:picLocks noGrp="1" noChangeAspect="1"/>
          </p:cNvPicPr>
          <p:nvPr>
            <p:ph idx="1"/>
          </p:nvPr>
        </p:nvPicPr>
        <p:blipFill>
          <a:blip r:embed="rId2"/>
          <a:stretch>
            <a:fillRect/>
          </a:stretch>
        </p:blipFill>
        <p:spPr>
          <a:xfrm>
            <a:off x="2056815" y="1633120"/>
            <a:ext cx="7826831"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1995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29</a:t>
            </a:fld>
            <a:endParaRPr lang="en-US"/>
          </a:p>
        </p:txBody>
      </p:sp>
      <p:sp>
        <p:nvSpPr>
          <p:cNvPr id="5" name="Content Placeholder 4">
            <a:extLst>
              <a:ext uri="{FF2B5EF4-FFF2-40B4-BE49-F238E27FC236}">
                <a16:creationId xmlns:a16="http://schemas.microsoft.com/office/drawing/2014/main" id="{E31F78E0-2361-4F47-9DCA-D42B5AF4AF77}"/>
              </a:ext>
            </a:extLst>
          </p:cNvPr>
          <p:cNvSpPr>
            <a:spLocks noGrp="1"/>
          </p:cNvSpPr>
          <p:nvPr>
            <p:ph idx="1"/>
          </p:nvPr>
        </p:nvSpPr>
        <p:spPr/>
        <p:txBody>
          <a:bodyPr/>
          <a:lstStyle/>
          <a:p>
            <a:endParaRPr lang="en-US" b="1" dirty="0">
              <a:solidFill>
                <a:srgbClr val="000000"/>
              </a:solidFill>
              <a:latin typeface="Times New Roman" panose="02020603050405020304" pitchFamily="18" charset="0"/>
              <a:ea typeface="Times New Roman" panose="02020603050405020304" pitchFamily="18" charset="0"/>
            </a:endParaRPr>
          </a:p>
          <a:p>
            <a:r>
              <a:rPr lang="en-US" sz="2800" dirty="0">
                <a:solidFill>
                  <a:srgbClr val="000000"/>
                </a:solidFill>
                <a:effectLst/>
                <a:latin typeface="Times New Roman" panose="02020603050405020304" pitchFamily="18" charset="0"/>
                <a:ea typeface="Times New Roman" panose="02020603050405020304" pitchFamily="18" charset="0"/>
              </a:rPr>
              <a:t>The proposed smart home system effectively integrates various sensors and technologies to automate home appliances and enhance safety. The system is flexible, user-friendly, and provides real-time data monitoring, making it a comprehensive solution for a smart home.</a:t>
            </a:r>
            <a:endParaRPr lang="en-US" sz="2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08090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12800" y="1308820"/>
            <a:ext cx="10515600" cy="4952253"/>
          </a:xfrm>
        </p:spPr>
        <p:txBody>
          <a:bodyPr>
            <a:normAutofit fontScale="25000" lnSpcReduction="20000"/>
          </a:bodyPr>
          <a:lstStyle/>
          <a:p>
            <a:r>
              <a:rPr lang="en-US" sz="11200" dirty="0">
                <a:latin typeface="Times New Roman"/>
                <a:cs typeface="Times New Roman"/>
              </a:rPr>
              <a:t>Introduction to Project</a:t>
            </a:r>
          </a:p>
          <a:p>
            <a:r>
              <a:rPr lang="en-US" sz="11200" dirty="0">
                <a:latin typeface="Times New Roman"/>
                <a:cs typeface="Times New Roman"/>
              </a:rPr>
              <a:t>Problem Formulation</a:t>
            </a:r>
          </a:p>
          <a:p>
            <a:r>
              <a:rPr lang="en-US" sz="11200" dirty="0">
                <a:latin typeface="Times New Roman"/>
                <a:cs typeface="Times New Roman"/>
              </a:rPr>
              <a:t>Objectives of the work </a:t>
            </a:r>
          </a:p>
          <a:p>
            <a:r>
              <a:rPr lang="en-US" sz="11200" dirty="0">
                <a:latin typeface="Times New Roman"/>
                <a:cs typeface="Times New Roman"/>
              </a:rPr>
              <a:t>Hardware System</a:t>
            </a:r>
          </a:p>
          <a:p>
            <a:r>
              <a:rPr lang="en-US" sz="11200" dirty="0">
                <a:latin typeface="Times New Roman"/>
                <a:cs typeface="Times New Roman"/>
              </a:rPr>
              <a:t>Software System </a:t>
            </a:r>
          </a:p>
          <a:p>
            <a:r>
              <a:rPr lang="en-US" sz="11200" dirty="0">
                <a:latin typeface="Times New Roman"/>
                <a:cs typeface="Times New Roman"/>
              </a:rPr>
              <a:t>Project Scope and Implementation Steps</a:t>
            </a:r>
          </a:p>
          <a:p>
            <a:r>
              <a:rPr lang="en-US" sz="11200" dirty="0">
                <a:latin typeface="Times New Roman"/>
                <a:cs typeface="Times New Roman"/>
              </a:rPr>
              <a:t>Methodology Used</a:t>
            </a:r>
          </a:p>
          <a:p>
            <a:r>
              <a:rPr lang="en-US" sz="11200" dirty="0">
                <a:latin typeface="Times New Roman"/>
                <a:cs typeface="Times New Roman"/>
              </a:rPr>
              <a:t>Hardware Setup</a:t>
            </a:r>
          </a:p>
          <a:p>
            <a:r>
              <a:rPr lang="en-US" sz="11200" dirty="0">
                <a:latin typeface="Times New Roman"/>
                <a:cs typeface="Times New Roman"/>
              </a:rPr>
              <a:t>Schematic Representation PCB Design</a:t>
            </a:r>
          </a:p>
          <a:p>
            <a:r>
              <a:rPr lang="en-US" sz="11200" dirty="0">
                <a:latin typeface="Times New Roman"/>
                <a:cs typeface="Times New Roman"/>
              </a:rPr>
              <a:t>Result</a:t>
            </a:r>
          </a:p>
          <a:p>
            <a:r>
              <a:rPr lang="en-US" sz="11200" dirty="0">
                <a:latin typeface="Times New Roman"/>
                <a:cs typeface="Times New Roman"/>
              </a:rPr>
              <a:t>Conclusion</a:t>
            </a:r>
          </a:p>
          <a:p>
            <a:r>
              <a:rPr lang="en-US" sz="11200" dirty="0">
                <a:latin typeface="Times New Roman"/>
                <a:cs typeface="Times New Roman"/>
              </a:rPr>
              <a:t>References </a:t>
            </a:r>
          </a:p>
          <a:p>
            <a:endParaRPr lang="en-US" dirty="0">
              <a:latin typeface="Times New Roman"/>
              <a:cs typeface="Times New Roman"/>
            </a:endParaRPr>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260598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30</a:t>
            </a:fld>
            <a:endParaRPr lang="en-US"/>
          </a:p>
        </p:txBody>
      </p:sp>
      <p:sp>
        <p:nvSpPr>
          <p:cNvPr id="5" name="Content Placeholder 4">
            <a:extLst>
              <a:ext uri="{FF2B5EF4-FFF2-40B4-BE49-F238E27FC236}">
                <a16:creationId xmlns:a16="http://schemas.microsoft.com/office/drawing/2014/main" id="{E31F78E0-2361-4F47-9DCA-D42B5AF4AF77}"/>
              </a:ext>
            </a:extLst>
          </p:cNvPr>
          <p:cNvSpPr>
            <a:spLocks noGrp="1"/>
          </p:cNvSpPr>
          <p:nvPr>
            <p:ph idx="1"/>
          </p:nvPr>
        </p:nvSpPr>
        <p:spPr/>
        <p:txBody>
          <a:bodyPr>
            <a:normAutofit fontScale="47500" lnSpcReduction="20000"/>
          </a:bodyPr>
          <a:lstStyle/>
          <a:p>
            <a:endParaRPr lang="en-US" b="1" dirty="0">
              <a:solidFill>
                <a:srgbClr val="000000"/>
              </a:solidFill>
              <a:latin typeface="Times New Roman" panose="02020603050405020304" pitchFamily="18" charset="0"/>
              <a:ea typeface="Times New Roman" panose="02020603050405020304" pitchFamily="18" charset="0"/>
            </a:endParaRPr>
          </a:p>
          <a:p>
            <a:r>
              <a:rPr lang="en-US" dirty="0"/>
              <a:t>(1) Smart Home Automation Using IoT and Raspberry Pi - SSRN. https://papers.ssrn.com/sol3/papers.cfm?abstract_id=3568411.</a:t>
            </a:r>
          </a:p>
          <a:p>
            <a:r>
              <a:rPr lang="en-US" dirty="0"/>
              <a:t>(2) Smart Home Automation Using IoT and Raspberry Pi - SSRN. https://papers.ssrn.com/sol3/papers.cfm?abstract_id=3568411.</a:t>
            </a:r>
          </a:p>
          <a:p>
            <a:r>
              <a:rPr lang="en-US" dirty="0"/>
              <a:t>(3) IoT based Smart Home Automation System using Raspberry Pi. https://www.ijert.org/research/iot-based-smart-home-automation-system-using-raspberry-pi-IJERTV11IS070165.pdf.</a:t>
            </a:r>
          </a:p>
          <a:p>
            <a:r>
              <a:rPr lang="en-US" dirty="0"/>
              <a:t>(4) IoT based Smart Home Automation System using Raspberry Pi. https://www.ijert.org/research/iot-based-smart-home-automation-system-using-raspberry-pi-IJERTV11IS070165.pdf.</a:t>
            </a:r>
          </a:p>
          <a:p>
            <a:r>
              <a:rPr lang="en-US" dirty="0"/>
              <a:t>(5) 50 of the most important Raspberry Pi Sensors and Components. https://tutorials-raspberrypi.com/raspberry-pi-sensors-overview-50-important-components/.</a:t>
            </a:r>
          </a:p>
          <a:p>
            <a:r>
              <a:rPr lang="en-US" dirty="0"/>
              <a:t>(6) 50 of the most important Raspberry Pi Sensors and Components. https://tutorials-raspberrypi.com/raspberry-pi-sensors-overview-50-important-components/.</a:t>
            </a:r>
          </a:p>
          <a:p>
            <a:r>
              <a:rPr lang="en-US" dirty="0"/>
              <a:t>(7) IoT-Based Home Automation Using Raspberry Pi | SpringerLink. https://link.springer.com/chapter/10.1007/978-981-16-0669-4_12.</a:t>
            </a:r>
          </a:p>
          <a:p>
            <a:r>
              <a:rPr lang="en-US" dirty="0"/>
              <a:t>(8) IoT-Based Home Automation Using Raspberry Pi | SpringerLink. https://link.springer.com/chapter/10.1007/978-981-16-0669-4_12.</a:t>
            </a:r>
          </a:p>
          <a:p>
            <a:r>
              <a:rPr lang="en-US" dirty="0"/>
              <a:t>(9) SMART HOME with Raspberry Pi, ESP32, and ESP8266 - Random Nerd Tutorials. https://randomnerdtutorials.com/smart-home-ebook/.</a:t>
            </a:r>
          </a:p>
          <a:p>
            <a:r>
              <a:rPr lang="en-US" dirty="0"/>
              <a:t>(10) SMART HOME with Raspberry Pi, ESP32, and ESP8266 - Random Nerd Tutorials. https://randomnerdtutorials.com/smart-home-ebook/.</a:t>
            </a:r>
          </a:p>
        </p:txBody>
      </p:sp>
    </p:spTree>
    <p:extLst>
      <p:ext uri="{BB962C8B-B14F-4D97-AF65-F5344CB8AC3E}">
        <p14:creationId xmlns:p14="http://schemas.microsoft.com/office/powerpoint/2010/main" val="1510621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5300" dirty="0"/>
              <a:t>  Thank You</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31</a:t>
            </a:fld>
            <a:endParaRPr lang="en-US"/>
          </a:p>
        </p:txBody>
      </p:sp>
    </p:spTree>
    <p:extLst>
      <p:ext uri="{BB962C8B-B14F-4D97-AF65-F5344CB8AC3E}">
        <p14:creationId xmlns:p14="http://schemas.microsoft.com/office/powerpoint/2010/main" val="191225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 to Project</a:t>
            </a:r>
          </a:p>
        </p:txBody>
      </p:sp>
      <p:sp>
        <p:nvSpPr>
          <p:cNvPr id="3" name="Content Placeholder 2"/>
          <p:cNvSpPr>
            <a:spLocks noGrp="1"/>
          </p:cNvSpPr>
          <p:nvPr>
            <p:ph idx="1"/>
          </p:nvPr>
        </p:nvSpPr>
        <p:spPr/>
        <p:txBody>
          <a:bodyPr>
            <a:normAutofit lnSpcReduction="10000"/>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With the rapid advancements in technology, the concept of a "smart home" has become increasingly popular. A smart home leverages Internet of Things (IoT) technology to enhance convenience, comfort, and energy efficiency for homeowners.</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Project Significance:</a:t>
            </a:r>
            <a:r>
              <a:rPr lang="en-US" b="0" i="0" dirty="0">
                <a:effectLst/>
                <a:latin typeface="Times New Roman" panose="02020603050405020304" pitchFamily="18" charset="0"/>
                <a:cs typeface="Times New Roman" panose="02020603050405020304" pitchFamily="18" charset="0"/>
              </a:rPr>
              <a:t> The Smart Home Electrical System aims to integrate IoT sensors, smart switches, and software control to create an intelligent ecosystem that adapts to environmental changes and user needs.</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Benefits:</a:t>
            </a:r>
            <a:r>
              <a:rPr lang="en-US" b="0" i="0" dirty="0">
                <a:effectLst/>
                <a:latin typeface="Times New Roman" panose="02020603050405020304" pitchFamily="18" charset="0"/>
                <a:cs typeface="Times New Roman" panose="02020603050405020304" pitchFamily="18" charset="0"/>
              </a:rPr>
              <a:t> By combining hardware and software innovations, this project offers the potential to reduce energy consumption, increase home security, and provide a seamless user experience.</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340101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Formulation</a:t>
            </a:r>
          </a:p>
        </p:txBody>
      </p:sp>
      <p:sp>
        <p:nvSpPr>
          <p:cNvPr id="3" name="Content Placeholder 2"/>
          <p:cNvSpPr>
            <a:spLocks noGrp="1"/>
          </p:cNvSpPr>
          <p:nvPr>
            <p:ph idx="1"/>
          </p:nvPr>
        </p:nvSpPr>
        <p:spPr>
          <a:xfrm>
            <a:off x="1191802" y="2106201"/>
            <a:ext cx="10161997" cy="4070761"/>
          </a:xfrm>
        </p:spPr>
        <p:txBody>
          <a:bodyPr>
            <a:normAutofit/>
          </a:bodyPr>
          <a:lstStyle/>
          <a:p>
            <a:pPr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Energy Waste:</a:t>
            </a:r>
            <a:r>
              <a:rPr lang="en-US" sz="2000" b="0" i="0" dirty="0">
                <a:effectLst/>
                <a:latin typeface="Times New Roman" panose="02020603050405020304" pitchFamily="18" charset="0"/>
                <a:cs typeface="Times New Roman" panose="02020603050405020304" pitchFamily="18" charset="0"/>
              </a:rPr>
              <a:t> Traditional homes often experience energy wastage due to inefficient usage of electrical devices, such as lights and heating/cooling systems.</a:t>
            </a:r>
          </a:p>
          <a:p>
            <a:pPr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Manual Control:</a:t>
            </a:r>
            <a:r>
              <a:rPr lang="en-US" sz="2000" b="0" i="0" dirty="0">
                <a:effectLst/>
                <a:latin typeface="Times New Roman" panose="02020603050405020304" pitchFamily="18" charset="0"/>
                <a:cs typeface="Times New Roman" panose="02020603050405020304" pitchFamily="18" charset="0"/>
              </a:rPr>
              <a:t> Users frequently face the inconvenience of manually adjusting devices according to changing conditions, leading to suboptimal energy usage.</a:t>
            </a:r>
          </a:p>
          <a:p>
            <a:pPr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User Absence:</a:t>
            </a:r>
            <a:r>
              <a:rPr lang="en-US" sz="2000" b="0" i="0" dirty="0">
                <a:effectLst/>
                <a:latin typeface="Times New Roman" panose="02020603050405020304" pitchFamily="18" charset="0"/>
                <a:cs typeface="Times New Roman" panose="02020603050405020304" pitchFamily="18" charset="0"/>
              </a:rPr>
              <a:t> Devices might be left on when no one is present in the room, contributing to unnecessary energy consumption.</a:t>
            </a:r>
          </a:p>
          <a:p>
            <a:pPr algn="l">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Lack of Adaptability:</a:t>
            </a:r>
            <a:r>
              <a:rPr lang="en-US" sz="2000" b="0" i="0" dirty="0">
                <a:effectLst/>
                <a:latin typeface="Times New Roman" panose="02020603050405020304" pitchFamily="18" charset="0"/>
                <a:cs typeface="Times New Roman" panose="02020603050405020304" pitchFamily="18" charset="0"/>
              </a:rPr>
              <a:t> Conventional homes lack the ability to adapt to changing conditions, leading to discomfort and higher energy bills.</a:t>
            </a:r>
          </a:p>
          <a:p>
            <a:pPr marL="0" indent="0">
              <a:buNone/>
            </a:pPr>
            <a:r>
              <a:rPr lang="en-US" sz="2400" kern="0" dirty="0">
                <a:effectLst/>
                <a:latin typeface="Times New Roman" panose="02020603050405020304" pitchFamily="18" charset="0"/>
                <a:ea typeface="Times New Roman" panose="02020603050405020304" pitchFamily="18" charset="0"/>
              </a:rPr>
              <a:t>The need for an efficient, user-friendly, and automated home electrical system that can be remotely controlled, optimizes energy consumption, and enhances safety</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dirty="0"/>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 of the Work</a:t>
            </a:r>
          </a:p>
        </p:txBody>
      </p:sp>
      <p:sp>
        <p:nvSpPr>
          <p:cNvPr id="3" name="Content Placeholder 2"/>
          <p:cNvSpPr>
            <a:spLocks noGrp="1"/>
          </p:cNvSpPr>
          <p:nvPr>
            <p:ph idx="1"/>
          </p:nvPr>
        </p:nvSpPr>
        <p:spPr/>
        <p:txBody>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Develop an integrated system comprising both Hardware (H/W) and Software (S/W) components.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Utilize IoT technology to enhance energy efficiency and user convenience.</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Enable real-time monitoring and control of electrical devices through smart switches and sensors.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Enhance home comfort and safety by responding to environmental changes and user presence.</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System</a:t>
            </a:r>
            <a:endParaRPr lang="en-US" dirty="0"/>
          </a:p>
        </p:txBody>
      </p:sp>
      <p:sp>
        <p:nvSpPr>
          <p:cNvPr id="3" name="Content Placeholder 2"/>
          <p:cNvSpPr>
            <a:spLocks noGrp="1"/>
          </p:cNvSpPr>
          <p:nvPr>
            <p:ph idx="1"/>
          </p:nvPr>
        </p:nvSpPr>
        <p:spPr>
          <a:xfrm>
            <a:off x="482885" y="1633591"/>
            <a:ext cx="10870915" cy="4543372"/>
          </a:xfrm>
        </p:spPr>
        <p:txBody>
          <a:bodyPr>
            <a:normAutofit fontScale="92500"/>
          </a:bodyPr>
          <a:lstStyle/>
          <a:p>
            <a:r>
              <a:rPr lang="en-US" b="1" i="0" dirty="0">
                <a:effectLst/>
                <a:latin typeface="Times New Roman" panose="02020603050405020304" pitchFamily="18" charset="0"/>
                <a:cs typeface="Times New Roman" panose="02020603050405020304" pitchFamily="18" charset="0"/>
              </a:rPr>
              <a:t>IoT Sensors:</a:t>
            </a:r>
            <a:r>
              <a:rPr lang="en-US" b="0" i="0" dirty="0">
                <a:effectLst/>
                <a:latin typeface="Times New Roman" panose="02020603050405020304" pitchFamily="18" charset="0"/>
                <a:cs typeface="Times New Roman" panose="02020603050405020304" pitchFamily="18" charset="0"/>
              </a:rPr>
              <a:t> Equip each electrical device with IoT-based sensors.</a:t>
            </a:r>
          </a:p>
          <a:p>
            <a:r>
              <a:rPr lang="en-US" b="1" i="0" dirty="0">
                <a:effectLst/>
                <a:latin typeface="Times New Roman" panose="02020603050405020304" pitchFamily="18" charset="0"/>
                <a:cs typeface="Times New Roman" panose="02020603050405020304" pitchFamily="18" charset="0"/>
              </a:rPr>
              <a:t>Temperature Sensor:</a:t>
            </a:r>
            <a:r>
              <a:rPr lang="en-US" b="0" i="0" dirty="0">
                <a:effectLst/>
                <a:latin typeface="Times New Roman" panose="02020603050405020304" pitchFamily="18" charset="0"/>
                <a:cs typeface="Times New Roman" panose="02020603050405020304" pitchFamily="18" charset="0"/>
              </a:rPr>
              <a:t> Monitor room temperature for optimal climate control.</a:t>
            </a:r>
          </a:p>
          <a:p>
            <a:r>
              <a:rPr lang="en-US" b="1" i="0" dirty="0">
                <a:effectLst/>
                <a:latin typeface="Times New Roman" panose="02020603050405020304" pitchFamily="18" charset="0"/>
                <a:cs typeface="Times New Roman" panose="02020603050405020304" pitchFamily="18" charset="0"/>
              </a:rPr>
              <a:t>Presence Sensor:</a:t>
            </a:r>
            <a:r>
              <a:rPr lang="en-US" b="0" i="0" dirty="0">
                <a:effectLst/>
                <a:latin typeface="Times New Roman" panose="02020603050405020304" pitchFamily="18" charset="0"/>
                <a:cs typeface="Times New Roman" panose="02020603050405020304" pitchFamily="18" charset="0"/>
              </a:rPr>
              <a:t> Detect human presence to automate device activation/deactivation.</a:t>
            </a:r>
          </a:p>
          <a:p>
            <a:r>
              <a:rPr lang="en-US" b="1" i="0" dirty="0">
                <a:effectLst/>
                <a:latin typeface="Times New Roman" panose="02020603050405020304" pitchFamily="18" charset="0"/>
                <a:cs typeface="Times New Roman" panose="02020603050405020304" pitchFamily="18" charset="0"/>
              </a:rPr>
              <a:t>Light Sensor:</a:t>
            </a:r>
            <a:r>
              <a:rPr lang="en-US" b="0" i="0" dirty="0">
                <a:effectLst/>
                <a:latin typeface="Times New Roman" panose="02020603050405020304" pitchFamily="18" charset="0"/>
                <a:cs typeface="Times New Roman" panose="02020603050405020304" pitchFamily="18" charset="0"/>
              </a:rPr>
              <a:t> Adjust device behavior based on ambient lighting conditions.</a:t>
            </a:r>
          </a:p>
          <a:p>
            <a:r>
              <a:rPr lang="en-US" b="1" i="0" dirty="0">
                <a:effectLst/>
                <a:latin typeface="Times New Roman" panose="02020603050405020304" pitchFamily="18" charset="0"/>
                <a:cs typeface="Times New Roman" panose="02020603050405020304" pitchFamily="18" charset="0"/>
              </a:rPr>
              <a:t> Voice Sensor (Optional):</a:t>
            </a:r>
            <a:r>
              <a:rPr lang="en-US" b="0" i="0" dirty="0">
                <a:effectLst/>
                <a:latin typeface="Times New Roman" panose="02020603050405020304" pitchFamily="18" charset="0"/>
                <a:cs typeface="Times New Roman" panose="02020603050405020304" pitchFamily="18" charset="0"/>
              </a:rPr>
              <a:t> Capture voice commands for advanced control.</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Smart Switches:</a:t>
            </a:r>
            <a:r>
              <a:rPr lang="en-US" b="0" i="0" dirty="0">
                <a:effectLst/>
                <a:latin typeface="Times New Roman" panose="02020603050405020304" pitchFamily="18" charset="0"/>
                <a:cs typeface="Times New Roman" panose="02020603050405020304" pitchFamily="18" charset="0"/>
              </a:rPr>
              <a:t> Enable remote control of devices through software interface.</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Raspberry Pi Integration:</a:t>
            </a:r>
            <a:r>
              <a:rPr lang="en-US" b="0" i="0" dirty="0">
                <a:effectLst/>
                <a:latin typeface="Times New Roman" panose="02020603050405020304" pitchFamily="18" charset="0"/>
                <a:cs typeface="Times New Roman" panose="02020603050405020304" pitchFamily="18" charset="0"/>
              </a:rPr>
              <a:t> Utilize Raspberry Pi to connect sensors, switches, and centralize control.</a:t>
            </a:r>
          </a:p>
          <a:p>
            <a:pPr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lnSpcReduction="10000"/>
          </a:bodyPr>
          <a:lstStyle/>
          <a:p>
            <a:pPr marL="342900" marR="266700" lvl="0" indent="-342900" algn="just">
              <a:lnSpc>
                <a:spcPct val="151000"/>
              </a:lnSpc>
              <a:spcBef>
                <a:spcPts val="815"/>
              </a:spcBef>
              <a:spcAft>
                <a:spcPts val="0"/>
              </a:spcAft>
              <a:buFont typeface="+mj-lt"/>
              <a:buAutoNum type="arabicPeriod"/>
            </a:pPr>
            <a:r>
              <a:rPr lang="en-US" sz="1800" b="1" spc="-10" dirty="0">
                <a:effectLst/>
                <a:latin typeface="Times New Roman" panose="02020603050405020304" pitchFamily="18" charset="0"/>
                <a:ea typeface="Times New Roman" panose="02020603050405020304" pitchFamily="18" charset="0"/>
              </a:rPr>
              <a:t>Raspberry Pi :-</a:t>
            </a:r>
            <a:endParaRPr lang="en-US" sz="1800" dirty="0">
              <a:effectLst/>
              <a:latin typeface="Times New Roman" panose="02020603050405020304" pitchFamily="18" charset="0"/>
              <a:ea typeface="Times New Roman" panose="02020603050405020304" pitchFamily="18" charset="0"/>
            </a:endParaRPr>
          </a:p>
          <a:p>
            <a:r>
              <a:rPr lang="en-US" sz="1800" kern="0" spc="-10" dirty="0">
                <a:effectLst/>
                <a:latin typeface="Times New Roman" panose="02020603050405020304" pitchFamily="18" charset="0"/>
                <a:ea typeface="Times New Roman" panose="02020603050405020304" pitchFamily="18" charset="0"/>
              </a:rPr>
              <a:t>The central control unit of the system, Raspberry Pi Module 3, is a versatile single-board computer. It serves as the brain, processing data from sensors and controlling connected devices through its GPIO pins.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sz="1800" spc="-10" dirty="0">
                <a:effectLst/>
                <a:latin typeface="Times New Roman" panose="02020603050405020304" pitchFamily="18" charset="0"/>
                <a:ea typeface="Times New Roman" panose="02020603050405020304" pitchFamily="18" charset="0"/>
              </a:rPr>
              <a:t>                                                                      Figure 1. Raspberry pi</a:t>
            </a:r>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4">
            <a:extLst>
              <a:ext uri="{FF2B5EF4-FFF2-40B4-BE49-F238E27FC236}">
                <a16:creationId xmlns:a16="http://schemas.microsoft.com/office/drawing/2014/main" id="{195BCBEE-5EE1-449B-94EB-78D1386E52B1}"/>
              </a:ext>
            </a:extLst>
          </p:cNvPr>
          <p:cNvPicPr/>
          <p:nvPr/>
        </p:nvPicPr>
        <p:blipFill>
          <a:blip r:embed="rId2"/>
          <a:stretch>
            <a:fillRect/>
          </a:stretch>
        </p:blipFill>
        <p:spPr>
          <a:xfrm>
            <a:off x="6757987" y="2981732"/>
            <a:ext cx="3351213" cy="2288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91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Hardware Specifications </a:t>
            </a:r>
            <a:endParaRPr lang="en-US" dirty="0"/>
          </a:p>
        </p:txBody>
      </p:sp>
      <p:sp>
        <p:nvSpPr>
          <p:cNvPr id="3" name="Content Placeholder 2"/>
          <p:cNvSpPr>
            <a:spLocks noGrp="1"/>
          </p:cNvSpPr>
          <p:nvPr>
            <p:ph idx="1"/>
          </p:nvPr>
        </p:nvSpPr>
        <p:spPr>
          <a:xfrm>
            <a:off x="482885" y="1633591"/>
            <a:ext cx="10870915" cy="4543372"/>
          </a:xfrm>
        </p:spPr>
        <p:txBody>
          <a:bodyPr>
            <a:normAutofit/>
          </a:bodyPr>
          <a:lstStyle/>
          <a:p>
            <a:pPr marL="0" marR="266700" indent="0" algn="just">
              <a:lnSpc>
                <a:spcPct val="151000"/>
              </a:lnSpc>
              <a:spcBef>
                <a:spcPts val="815"/>
              </a:spcBef>
              <a:buNone/>
            </a:pPr>
            <a:r>
              <a:rPr lang="en-US" sz="1800" dirty="0">
                <a:effectLst/>
                <a:latin typeface="Times New Roman" panose="02020603050405020304" pitchFamily="18" charset="0"/>
                <a:ea typeface="Times New Roman" panose="02020603050405020304" pitchFamily="18" charset="0"/>
              </a:rPr>
              <a:t>2.</a:t>
            </a:r>
            <a:r>
              <a:rPr lang="en-US" sz="1800" b="1" spc="-10" dirty="0">
                <a:effectLst/>
                <a:latin typeface="Times New Roman" panose="02020603050405020304" pitchFamily="18" charset="0"/>
                <a:ea typeface="Times New Roman" panose="02020603050405020304" pitchFamily="18" charset="0"/>
              </a:rPr>
              <a:t> PIR Sensor</a:t>
            </a:r>
            <a:endParaRPr lang="en-US" sz="1800" dirty="0">
              <a:effectLst/>
              <a:latin typeface="Times New Roman" panose="02020603050405020304" pitchFamily="18" charset="0"/>
              <a:ea typeface="Times New Roman" panose="02020603050405020304" pitchFamily="18" charset="0"/>
            </a:endParaRPr>
          </a:p>
          <a:p>
            <a:pPr marR="266700" algn="just">
              <a:lnSpc>
                <a:spcPct val="151000"/>
              </a:lnSpc>
              <a:spcBef>
                <a:spcPts val="815"/>
              </a:spcBef>
            </a:pPr>
            <a:r>
              <a:rPr lang="en-US" sz="1800" spc="-10" dirty="0">
                <a:effectLst/>
                <a:latin typeface="Times New Roman" panose="02020603050405020304" pitchFamily="18" charset="0"/>
                <a:ea typeface="Times New Roman" panose="02020603050405020304" pitchFamily="18" charset="0"/>
              </a:rPr>
              <a:t>The Passive Infrared (PIR) sensor detects motion by measuring infrared light radiating from objects in its field of view. In the smart home system, it identifies human presence, triggering automated lighting when someone enters a room.</a:t>
            </a:r>
            <a:endParaRPr lang="en-US" sz="1800" dirty="0">
              <a:effectLst/>
              <a:latin typeface="Times New Roman" panose="02020603050405020304" pitchFamily="18" charset="0"/>
              <a:ea typeface="Times New Roman" panose="02020603050405020304" pitchFamily="18" charset="0"/>
            </a:endParaRPr>
          </a:p>
          <a:p>
            <a:pPr marL="0" marR="266700" lvl="0" indent="0" algn="just">
              <a:lnSpc>
                <a:spcPct val="151000"/>
              </a:lnSpc>
              <a:spcBef>
                <a:spcPts val="815"/>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1800" spc="-10" dirty="0">
                <a:effectLst/>
                <a:latin typeface="Times New Roman" panose="02020603050405020304" pitchFamily="18" charset="0"/>
                <a:ea typeface="Times New Roman" panose="02020603050405020304" pitchFamily="18" charset="0"/>
              </a:rPr>
              <a:t>                                                                  </a:t>
            </a:r>
          </a:p>
          <a:p>
            <a:pPr marL="0" indent="0">
              <a:buNone/>
            </a:pPr>
            <a:r>
              <a:rPr lang="en-US" sz="1800" spc="-10" dirty="0">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Figure 2. PIR sensor (Motion sensor)</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A6886084-D110-4225-9817-5CC2FE523578}"/>
              </a:ext>
            </a:extLst>
          </p:cNvPr>
          <p:cNvPicPr/>
          <p:nvPr/>
        </p:nvPicPr>
        <p:blipFill>
          <a:blip r:embed="rId2"/>
          <a:stretch>
            <a:fillRect/>
          </a:stretch>
        </p:blipFill>
        <p:spPr>
          <a:xfrm>
            <a:off x="4966652" y="3398837"/>
            <a:ext cx="2238375" cy="1767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95588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7799</TotalTime>
  <Words>1711</Words>
  <Application>Microsoft Office PowerPoint</Application>
  <PresentationFormat>Widescreen</PresentationFormat>
  <Paragraphs>205</Paragraphs>
  <Slides>31</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Calibri</vt:lpstr>
      <vt:lpstr>Calibri Light</vt:lpstr>
      <vt:lpstr>Casper</vt:lpstr>
      <vt:lpstr>King</vt:lpstr>
      <vt:lpstr>Raleway ExtraBold</vt:lpstr>
      <vt:lpstr>Söhne</vt:lpstr>
      <vt:lpstr>Times New Roman</vt:lpstr>
      <vt:lpstr>1_Office Theme</vt:lpstr>
      <vt:lpstr>2_Office Theme</vt:lpstr>
      <vt:lpstr>Contents Slide Master</vt:lpstr>
      <vt:lpstr>PowerPoint Presentation</vt:lpstr>
      <vt:lpstr>      Smart Home Electrical System</vt:lpstr>
      <vt:lpstr>Outline</vt:lpstr>
      <vt:lpstr>Introduction to Project</vt:lpstr>
      <vt:lpstr>Problem Formulation</vt:lpstr>
      <vt:lpstr>Objectives of the Work</vt:lpstr>
      <vt:lpstr>Hardware System</vt:lpstr>
      <vt:lpstr>Hardware Specifications </vt:lpstr>
      <vt:lpstr>Hardware Specifications </vt:lpstr>
      <vt:lpstr>Hardware Specifications </vt:lpstr>
      <vt:lpstr>Hardware Specifications </vt:lpstr>
      <vt:lpstr>Hardware Specifications </vt:lpstr>
      <vt:lpstr>Hardware Specifications </vt:lpstr>
      <vt:lpstr>Hardware Specifications </vt:lpstr>
      <vt:lpstr>Software System</vt:lpstr>
      <vt:lpstr>Software System</vt:lpstr>
      <vt:lpstr>Software Specification</vt:lpstr>
      <vt:lpstr>Software Specification</vt:lpstr>
      <vt:lpstr>Software Specification</vt:lpstr>
      <vt:lpstr>Project Scope</vt:lpstr>
      <vt:lpstr>Implementation Steps:</vt:lpstr>
      <vt:lpstr>Methodology Used</vt:lpstr>
      <vt:lpstr>Hardware Setup</vt:lpstr>
      <vt:lpstr>Schematic Representation PCB Design</vt:lpstr>
      <vt:lpstr>Result</vt:lpstr>
      <vt:lpstr>Result</vt:lpstr>
      <vt:lpstr>Mobile Application Result</vt:lpstr>
      <vt:lpstr>Thinkspeak Data Visualization </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smita</cp:lastModifiedBy>
  <cp:revision>516</cp:revision>
  <dcterms:created xsi:type="dcterms:W3CDTF">2019-01-09T10:33:58Z</dcterms:created>
  <dcterms:modified xsi:type="dcterms:W3CDTF">2023-11-14T08:30:51Z</dcterms:modified>
</cp:coreProperties>
</file>